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8"/>
  </p:notesMasterIdLst>
  <p:handoutMasterIdLst>
    <p:handoutMasterId r:id="rId59"/>
  </p:handoutMasterIdLst>
  <p:sldIdLst>
    <p:sldId id="256" r:id="rId2"/>
    <p:sldId id="305" r:id="rId3"/>
    <p:sldId id="304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2" r:id="rId19"/>
    <p:sldId id="271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306" r:id="rId30"/>
    <p:sldId id="282" r:id="rId31"/>
    <p:sldId id="283" r:id="rId32"/>
    <p:sldId id="284" r:id="rId33"/>
    <p:sldId id="285" r:id="rId34"/>
    <p:sldId id="286" r:id="rId35"/>
    <p:sldId id="307" r:id="rId36"/>
    <p:sldId id="309" r:id="rId37"/>
    <p:sldId id="308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10" r:id="rId56"/>
    <p:sldId id="311" r:id="rId57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57CC14-7B41-4FCA-87D1-1B0A67C76668}">
          <p14:sldIdLst>
            <p14:sldId id="256"/>
            <p14:sldId id="305"/>
            <p14:sldId id="304"/>
            <p14:sldId id="257"/>
          </p14:sldIdLst>
        </p14:section>
        <p14:section name="01 Java语言概述" id="{F5C5046B-2396-47D1-B342-B6835C1FA480}">
          <p14:sldIdLst>
            <p14:sldId id="258"/>
            <p14:sldId id="259"/>
            <p14:sldId id="260"/>
          </p14:sldIdLst>
        </p14:section>
        <p14:section name="02 Java语言开发环境" id="{56DFBFF2-2D30-4960-8AAA-ED06BAE22ADE}">
          <p14:sldIdLst>
            <p14:sldId id="261"/>
          </p14:sldIdLst>
        </p14:section>
        <p14:section name="03 Java语言基础" id="{5D7AF555-B036-43B5-A937-E4FDCDAC318E}">
          <p14:sldIdLst>
            <p14:sldId id="262"/>
            <p14:sldId id="263"/>
            <p14:sldId id="264"/>
            <p14:sldId id="265"/>
            <p14:sldId id="266"/>
            <p14:sldId id="267"/>
            <p14:sldId id="268"/>
          </p14:sldIdLst>
        </p14:section>
        <p14:section name="04 Java语言流程控制" id="{DD6157DF-152C-4470-8245-17D3E6801D0A}">
          <p14:sldIdLst>
            <p14:sldId id="269"/>
            <p14:sldId id="270"/>
            <p14:sldId id="272"/>
            <p14:sldId id="271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</p14:sldIdLst>
        </p14:section>
        <p14:section name="05 Java数组与字符串" id="{E3933745-7BD1-4A1E-A4DF-4E29CFCA2539}">
          <p14:sldIdLst>
            <p14:sldId id="306"/>
            <p14:sldId id="282"/>
            <p14:sldId id="283"/>
            <p14:sldId id="284"/>
            <p14:sldId id="285"/>
            <p14:sldId id="286"/>
            <p14:sldId id="307"/>
            <p14:sldId id="309"/>
            <p14:sldId id="308"/>
            <p14:sldId id="287"/>
            <p14:sldId id="288"/>
          </p14:sldIdLst>
        </p14:section>
        <p14:section name="06 Java类与对象" id="{A706B39A-C7ED-49EE-9C4B-4F956DFFC88A}">
          <p14:sldIdLst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</p14:sldIdLst>
        </p14:section>
        <p14:section name="07 Java语言类的特性" id="{9C62437D-FF0F-47F4-B629-382BF216C251}">
          <p14:sldIdLst>
            <p14:sldId id="297"/>
            <p14:sldId id="298"/>
            <p14:sldId id="299"/>
            <p14:sldId id="300"/>
            <p14:sldId id="301"/>
            <p14:sldId id="302"/>
            <p14:sldId id="303"/>
            <p14:sldId id="310"/>
            <p14:sldId id="311"/>
          </p14:sldIdLst>
        </p14:section>
        <p14:section name="08 继承、抽象类、接口和枚举" id="{8600C16C-FB37-4FCF-B7EC-F9655AAA796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00" autoAdjust="0"/>
  </p:normalViewPr>
  <p:slideViewPr>
    <p:cSldViewPr>
      <p:cViewPr varScale="1">
        <p:scale>
          <a:sx n="93" d="100"/>
          <a:sy n="93" d="100"/>
        </p:scale>
        <p:origin x="1194" y="30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ACB66-EAB9-4D45-9F9C-28EA120D791D}" type="datetimeFigureOut">
              <a:rPr lang="en-US"/>
              <a:t>5/17/2025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37A6B-DAA4-4C2D-AEAB-4E9E7009579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1545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79D970-AC71-40CF-8717-2E4EAB5207AF}" type="datetimeFigureOut">
              <a:rPr lang="en-US"/>
              <a:t>5/17/2025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266150-FA26-45B5-BF0B-186B42A09DC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946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ectangle 14"/>
          <p:cNvSpPr/>
          <p:nvPr/>
        </p:nvSpPr>
        <p:spPr bwMode="hidden">
          <a:xfrm>
            <a:off x="0" y="4810562"/>
            <a:ext cx="12188825" cy="2047439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029200"/>
            <a:ext cx="8229600" cy="1143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5/17/2025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 useBgFill="1">
        <p:nvSpPr>
          <p:cNvPr id="20" name="Freeform 9"/>
          <p:cNvSpPr>
            <a:spLocks/>
          </p:cNvSpPr>
          <p:nvPr/>
        </p:nvSpPr>
        <p:spPr bwMode="white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5/17/2025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1" y="0"/>
            <a:ext cx="9314539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hidden">
          <a:xfrm>
            <a:off x="1" y="1"/>
            <a:ext cx="9218611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Freeform 9"/>
          <p:cNvSpPr>
            <a:spLocks/>
          </p:cNvSpPr>
          <p:nvPr/>
        </p:nvSpPr>
        <p:spPr bwMode="hidden">
          <a:xfrm rot="5400000">
            <a:off x="5885540" y="3333074"/>
            <a:ext cx="685800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58667" y="685800"/>
            <a:ext cx="12954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3" y="685800"/>
            <a:ext cx="7460842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5/17/2025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5/17/2025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0"/>
            <a:ext cx="12188825" cy="481056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360" y="1905000"/>
            <a:ext cx="9142999" cy="2667000"/>
          </a:xfrm>
        </p:spPr>
        <p:txBody>
          <a:bodyPr anchor="b">
            <a:noAutofit/>
          </a:bodyPr>
          <a:lstStyle>
            <a:lvl1pPr algn="l"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5029200"/>
            <a:ext cx="8229601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5/17/2025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>
        <p:nvSpPr>
          <p:cNvPr id="16" name="Freeform 9"/>
          <p:cNvSpPr>
            <a:spLocks/>
          </p:cNvSpPr>
          <p:nvPr/>
        </p:nvSpPr>
        <p:spPr bwMode="hidden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6552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2" y="1905000"/>
            <a:ext cx="4416552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5/17/2025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416552" cy="3429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 baseline="0"/>
            </a:lvl8pPr>
            <a:lvl9pPr marL="1920240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6812" y="1905000"/>
            <a:ext cx="4416552" cy="762000"/>
          </a:xfrm>
        </p:spPr>
        <p:txBody>
          <a:bodyPr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6812" y="2743200"/>
            <a:ext cx="4416552" cy="3429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5/17/2025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5/17/2025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hidden">
          <a:xfrm>
            <a:off x="0" y="1"/>
            <a:ext cx="12188825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5/17/2025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/>
          <p:cNvSpPr>
            <a:spLocks/>
          </p:cNvSpPr>
          <p:nvPr/>
        </p:nvSpPr>
        <p:spPr bwMode="auto">
          <a:xfrm>
            <a:off x="4494212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568" y="2087880"/>
            <a:ext cx="5791200" cy="3886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514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5/17/2025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/>
          <p:cNvSpPr>
            <a:spLocks/>
          </p:cNvSpPr>
          <p:nvPr/>
        </p:nvSpPr>
        <p:spPr bwMode="auto">
          <a:xfrm>
            <a:off x="1522413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706880" y="2087880"/>
            <a:ext cx="5784978" cy="3886200"/>
          </a:xfrm>
          <a:solidFill>
            <a:schemeClr val="bg2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1" y="3429000"/>
            <a:ext cx="2743200" cy="2514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5/17/2025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189723"/>
            <a:ext cx="9144000" cy="11445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1628776"/>
            <a:ext cx="12188825" cy="522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/>
        </p:nvSpPr>
        <p:spPr bwMode="hidden">
          <a:xfrm>
            <a:off x="0" y="1535908"/>
            <a:ext cx="12188825" cy="5322093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20898"/>
            <a:ext cx="7010399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8721" y="6420898"/>
            <a:ext cx="964036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52466975-C014-42E5-BFA6-B8D5FDD3B81F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7920" y="6420898"/>
            <a:ext cx="638493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693B167E-EA96-4147-81DE-549160052C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8" name="Freeform 9"/>
          <p:cNvSpPr>
            <a:spLocks/>
          </p:cNvSpPr>
          <p:nvPr/>
        </p:nvSpPr>
        <p:spPr bwMode="white">
          <a:xfrm>
            <a:off x="1057" y="1470256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3" r:id="rId10"/>
    <p:sldLayoutId id="214748367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1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2625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2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1546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5661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hyperlink" Target="https://www.udemy.com/course/plantuml-in-action/?referralCode=D34C45B9FC7D631C0196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pectrum.ieee.org/top-programming-languages-2024" TargetMode="External"/><Relationship Id="rId5" Type="http://schemas.openxmlformats.org/officeDocument/2006/relationships/image" Target="../media/image15.png"/><Relationship Id="rId4" Type="http://schemas.openxmlformats.org/officeDocument/2006/relationships/hyperlink" Target="https://www.techrepublic.com/article/tiobe-index-commentary-november-24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1799" y="1268760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DF2AC-0A20-FFD6-D092-C74E03AD1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31" y="883195"/>
            <a:ext cx="2957569" cy="3913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572C0A-8A51-056B-DF50-6B32EDDEA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957" y="2348880"/>
            <a:ext cx="5944009" cy="37444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Subtitle 7">
            <a:extLst>
              <a:ext uri="{FF2B5EF4-FFF2-40B4-BE49-F238E27FC236}">
                <a16:creationId xmlns:a16="http://schemas.microsoft.com/office/drawing/2014/main" id="{606CFB67-A8D0-F0FE-9135-951492F222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原书第六版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7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53EE4-1F3F-5EA9-4CD9-A7F74B350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947" y="189723"/>
            <a:ext cx="8748465" cy="1144556"/>
          </a:xfrm>
        </p:spPr>
        <p:txBody>
          <a:bodyPr/>
          <a:lstStyle/>
          <a:p>
            <a:r>
              <a:rPr lang="en-US" dirty="0"/>
              <a:t>3.1 </a:t>
            </a:r>
            <a:r>
              <a:rPr lang="en-US" altLang="zh-CN" dirty="0"/>
              <a:t>Java</a:t>
            </a:r>
            <a:r>
              <a:rPr lang="zh-CN" altLang="en-US" dirty="0"/>
              <a:t>数据类型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BE10BC7-A449-17A9-FA97-0583D23E9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5860" y="1681689"/>
            <a:ext cx="9289032" cy="50596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3B3E2A-A593-F3CB-346F-5465A0206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55" y="244526"/>
            <a:ext cx="1728191" cy="10886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hlinkClick r:id="rId4"/>
            <a:extLst>
              <a:ext uri="{FF2B5EF4-FFF2-40B4-BE49-F238E27FC236}">
                <a16:creationId xmlns:a16="http://schemas.microsoft.com/office/drawing/2014/main" id="{610610B9-89FE-77FA-B503-B18D0F8A9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376" y="189723"/>
            <a:ext cx="6230838" cy="121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3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A43FF-7749-F13B-3652-F9166E690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9C2F4-B62B-4944-1FC0-FFE794962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1F5FEF-1ED4-C690-E1EA-9508794833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3.2 </a:t>
            </a:r>
            <a:r>
              <a:rPr lang="zh-CN" altLang="en-US" sz="4400" dirty="0">
                <a:latin typeface="Aptos Black" panose="020B0004020202020204" pitchFamily="34" charset="0"/>
              </a:rPr>
              <a:t>关键字与标识符 </a:t>
            </a:r>
            <a:r>
              <a:rPr lang="en-US" altLang="zh-CN" sz="4400" dirty="0">
                <a:latin typeface="Aptos Black" panose="020B0004020202020204" pitchFamily="34" charset="0"/>
              </a:rPr>
              <a:t>3.3 </a:t>
            </a:r>
            <a:r>
              <a:rPr lang="zh-CN" altLang="en-US" sz="4400" dirty="0">
                <a:latin typeface="Aptos Black" panose="020B0004020202020204" pitchFamily="34" charset="0"/>
              </a:rPr>
              <a:t>常量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7B4BA-ED67-2B99-6C9B-FC3E6899A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ADB14FC-0F63-EBB5-273D-89A99CA1149B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006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DBABE8-D518-F52B-CD37-6C714A1AF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7558FF-8AF1-1395-7149-5D58F14C6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068" y="1856656"/>
            <a:ext cx="7596336" cy="4944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546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4D708-76F8-76E5-BD79-B39C0EC11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775A4-97F6-A09D-3FF3-C72A50A40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25571-118C-32B7-46C6-ED819ECB0F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3.4 </a:t>
            </a:r>
            <a:r>
              <a:rPr lang="zh-CN" altLang="en-US" sz="4400" dirty="0">
                <a:latin typeface="Aptos Black" panose="020B0004020202020204" pitchFamily="34" charset="0"/>
              </a:rPr>
              <a:t>变量 </a:t>
            </a:r>
            <a:r>
              <a:rPr lang="en-US" altLang="zh-CN" sz="4400" dirty="0">
                <a:latin typeface="Aptos Black" panose="020B0004020202020204" pitchFamily="34" charset="0"/>
              </a:rPr>
              <a:t>3.5 </a:t>
            </a:r>
            <a:r>
              <a:rPr lang="zh-CN" altLang="en-US" sz="4400" dirty="0">
                <a:latin typeface="Aptos Black" panose="020B0004020202020204" pitchFamily="34" charset="0"/>
              </a:rPr>
              <a:t>数据类型转换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5CD030-F2B2-71C5-0349-04BD2CF5B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296BC36-7DA4-425B-08A1-EF76E7596DE9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007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6A457C-8963-62E2-BAD6-17767151C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663A9D-7F1A-6DD1-6F08-6BBE03789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84" y="1796235"/>
            <a:ext cx="7632235" cy="4979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977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30896-B69E-3FF6-B034-C93A707D9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E4904-7765-0153-2891-904B36428F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A0CA12-DDD3-1F9B-350A-75F162BF7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3.6 </a:t>
            </a:r>
            <a:r>
              <a:rPr lang="zh-CN" altLang="en-US" sz="4400" dirty="0">
                <a:latin typeface="Aptos Black" panose="020B0004020202020204" pitchFamily="34" charset="0"/>
              </a:rPr>
              <a:t>键盘输入数据</a:t>
            </a:r>
            <a:r>
              <a:rPr lang="en-US" altLang="zh-CN" sz="4400" dirty="0">
                <a:latin typeface="Aptos Black" panose="020B0004020202020204" pitchFamily="34" charset="0"/>
              </a:rPr>
              <a:t>-1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D84259-53CC-8B85-68DA-3D8942CB4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9D0C0BF-26DF-39D1-BB59-4E937E6C25CA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008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01F338-0073-4373-587F-2B0EF4077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47A914-6C84-963F-2295-8E4139C34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69" y="1856656"/>
            <a:ext cx="9190757" cy="4832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322867-55CA-2EC9-F170-73344F6A9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420" y="4725144"/>
            <a:ext cx="4515966" cy="1848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652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20C17-CB3D-B35C-B2A7-EF201BC0F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66118-5984-10B0-65DB-7C9DCA875E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F9721-013F-9E88-9529-C64F0105C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3.6 </a:t>
            </a:r>
            <a:r>
              <a:rPr lang="zh-CN" altLang="en-US" sz="4400" dirty="0">
                <a:latin typeface="Aptos Black" panose="020B0004020202020204" pitchFamily="34" charset="0"/>
              </a:rPr>
              <a:t>键盘输入数据</a:t>
            </a:r>
            <a:r>
              <a:rPr lang="en-US" altLang="zh-CN" sz="4400" dirty="0">
                <a:latin typeface="Aptos Black" panose="020B0004020202020204" pitchFamily="34" charset="0"/>
              </a:rPr>
              <a:t>-2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F29C1-1572-ECA6-CA78-8692843EB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081C5E9-116B-C272-1A5C-A5F1CA44C637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009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6C0A26-56B0-B4F7-FBE6-663B295FA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362DDE-1412-6670-6267-F207E2ADC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6968" y="1921930"/>
            <a:ext cx="9118749" cy="4747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DB5239-158C-A088-F97B-C95A04971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0076" y="1856656"/>
            <a:ext cx="4600436" cy="1634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307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3.7 </a:t>
            </a:r>
            <a:r>
              <a:rPr lang="zh-CN" altLang="en-US" sz="4400" dirty="0">
                <a:latin typeface="Aptos Black" panose="020B0004020202020204" pitchFamily="34" charset="0"/>
              </a:rPr>
              <a:t>运算符与表达式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010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56DB98-60EA-EBC2-1C27-B79B0558A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2707" y="1786464"/>
            <a:ext cx="8520443" cy="498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050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4.1 </a:t>
            </a:r>
            <a:r>
              <a:rPr lang="zh-CN" altLang="en-US" sz="4400" dirty="0">
                <a:latin typeface="Aptos Black" panose="020B0004020202020204" pitchFamily="34" charset="0"/>
              </a:rPr>
              <a:t>语句与复合语句，注释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011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1B4E0D-CC76-A54A-E72B-14B048E6D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076" y="1924500"/>
            <a:ext cx="8470677" cy="4744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436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4.3.1 if</a:t>
            </a:r>
            <a:r>
              <a:rPr lang="zh-CN" altLang="en-US" sz="4400" dirty="0">
                <a:latin typeface="Aptos Black" panose="020B0004020202020204" pitchFamily="34" charset="0"/>
              </a:rPr>
              <a:t>条件语句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012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4B0403-6298-90E5-30E5-C39A1A364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851318"/>
            <a:ext cx="8633420" cy="4924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827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4.3.1 if</a:t>
            </a:r>
            <a:r>
              <a:rPr lang="zh-CN" altLang="en-US" sz="4400" dirty="0">
                <a:latin typeface="Aptos Black" panose="020B0004020202020204" pitchFamily="34" charset="0"/>
              </a:rPr>
              <a:t>条件语句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013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C60EBB-7718-565F-3C67-42B164F4B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856656"/>
            <a:ext cx="8570937" cy="4873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109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4.3.2 switch</a:t>
            </a:r>
            <a:r>
              <a:rPr lang="zh-CN" altLang="en-US" sz="4400" dirty="0">
                <a:latin typeface="Aptos Black" panose="020B0004020202020204" pitchFamily="34" charset="0"/>
              </a:rPr>
              <a:t>选择语句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9BEC69-DA4F-588C-1EA1-97A74E2BE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84" y="1840276"/>
            <a:ext cx="8064896" cy="4935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6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553F71-BFF8-8326-774E-44200EE36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185" y="0"/>
            <a:ext cx="66224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2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4.3.2 switch</a:t>
            </a:r>
            <a:r>
              <a:rPr lang="zh-CN" altLang="en-US" sz="4400" dirty="0">
                <a:latin typeface="Aptos Black" panose="020B0004020202020204" pitchFamily="34" charset="0"/>
              </a:rPr>
              <a:t>选择语句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015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3307CD-DC24-1C07-4785-A89FB09AF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84" y="1856656"/>
            <a:ext cx="8479879" cy="4851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086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4.4.1 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016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45DBB0-2519-CA9C-BD07-67E9C3B40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3952" y="1890404"/>
            <a:ext cx="8417967" cy="4847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5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4.4.1 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017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FD59DC-7ED2-3DB4-A624-A08D11E19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092" y="1856656"/>
            <a:ext cx="7860636" cy="4851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550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4.4.1 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(3)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018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B30C82-E87C-F96A-6B51-134110BED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798" y="1856656"/>
            <a:ext cx="8191182" cy="4890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659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4.4.2 do-while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019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105D40-BB2F-F6B4-1FFA-5E1CC8C31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092" y="1856656"/>
            <a:ext cx="8208912" cy="489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38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4.4.2 do-while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020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00FFEA-4BDA-C81A-97F2-1FCDDC834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297" y="1856656"/>
            <a:ext cx="8591731" cy="4845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253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4.4.2 do-while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(3)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021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8B9BBD-EC9A-32C7-DE99-5BF1C4730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84" y="1831013"/>
            <a:ext cx="8352928" cy="4944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20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4.4.3 for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022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44EBCD-EC7B-986D-225C-56E8691BB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1516" y="1837329"/>
            <a:ext cx="8077471" cy="4920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28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4.4.4 </a:t>
            </a:r>
            <a:r>
              <a:rPr lang="zh-CN" altLang="en-US" sz="4400" dirty="0">
                <a:latin typeface="Aptos Black" panose="020B0004020202020204" pitchFamily="34" charset="0"/>
              </a:rPr>
              <a:t>多重循环 </a:t>
            </a:r>
            <a:r>
              <a:rPr lang="en-US" altLang="zh-CN" sz="4400" dirty="0">
                <a:latin typeface="Aptos Black" panose="020B0004020202020204" pitchFamily="34" charset="0"/>
              </a:rPr>
              <a:t>&amp;</a:t>
            </a:r>
            <a:r>
              <a:rPr lang="zh-CN" altLang="en-US" sz="4400" dirty="0">
                <a:latin typeface="Aptos Black" panose="020B0004020202020204" pitchFamily="34" charset="0"/>
              </a:rPr>
              <a:t> </a:t>
            </a:r>
            <a:r>
              <a:rPr lang="en-US" altLang="zh-CN" sz="4400" dirty="0">
                <a:latin typeface="Aptos Black" panose="020B0004020202020204" pitchFamily="34" charset="0"/>
              </a:rPr>
              <a:t>4.5</a:t>
            </a:r>
            <a:r>
              <a:rPr lang="zh-CN" altLang="en-US" sz="4400" dirty="0">
                <a:latin typeface="Aptos Black" panose="020B0004020202020204" pitchFamily="34" charset="0"/>
              </a:rPr>
              <a:t> 跳转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023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EC938A-4E75-C8F8-9905-D78F92935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6228" y="2035340"/>
            <a:ext cx="8010752" cy="4644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656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7EA3A-14C2-6AA9-5169-52FF46531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3406E-2026-9C40-637A-77ECDDD041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7C2294-864B-DDEC-6E06-8BAD4D7F6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 </a:t>
            </a:r>
            <a:r>
              <a:rPr lang="en-US" altLang="zh-CN" sz="4400" dirty="0">
                <a:latin typeface="Aptos Black" panose="020B0004020202020204" pitchFamily="34" charset="0"/>
              </a:rPr>
              <a:t>5.1 </a:t>
            </a:r>
            <a:r>
              <a:rPr lang="zh-CN" altLang="en-US" sz="4400" dirty="0">
                <a:latin typeface="Aptos Black" panose="020B0004020202020204" pitchFamily="34" charset="0"/>
              </a:rPr>
              <a:t>概念 </a:t>
            </a:r>
            <a:r>
              <a:rPr lang="en-US" altLang="zh-CN" sz="4400" dirty="0">
                <a:latin typeface="Aptos Black" panose="020B0004020202020204" pitchFamily="34" charset="0"/>
              </a:rPr>
              <a:t>5.2.1~2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一维数组定义与访问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47117-CB30-36EE-11FA-0D0F4C82F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65619A7-DD1D-4012-9313-A6DDFF6C3EA2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D6044D-5EA8-2B55-FEE1-8DDE7E625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97BE5A-79D9-03C1-8499-644E93381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856656"/>
            <a:ext cx="8472158" cy="4917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482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6020" y="102769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4012" y="2420888"/>
            <a:ext cx="8229600" cy="1440160"/>
          </a:xfrm>
        </p:spPr>
        <p:txBody>
          <a:bodyPr anchor="ctr">
            <a:normAutofit/>
          </a:bodyPr>
          <a:lstStyle/>
          <a:p>
            <a:r>
              <a:rPr lang="zh-CN" altLang="en-US" sz="4400" dirty="0"/>
              <a:t>开篇与介绍</a:t>
            </a:r>
            <a:endParaRPr lang="en-US" altLang="zh-CN" sz="4400" dirty="0"/>
          </a:p>
          <a:p>
            <a:r>
              <a:rPr lang="en-US" sz="4400" dirty="0"/>
              <a:t>Java</a:t>
            </a:r>
            <a:r>
              <a:rPr lang="zh-CN" altLang="en-US" sz="4400" dirty="0"/>
              <a:t>的诞生与发展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DF2AC-0A20-FFD6-D092-C74E03AD1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2" y="476672"/>
            <a:ext cx="2015311" cy="2667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A50F792-E6C4-B5D7-BFCD-56B6FAF17BA2}"/>
              </a:ext>
            </a:extLst>
          </p:cNvPr>
          <p:cNvSpPr txBox="1">
            <a:spLocks/>
          </p:cNvSpPr>
          <p:nvPr/>
        </p:nvSpPr>
        <p:spPr>
          <a:xfrm>
            <a:off x="333772" y="3212976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001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572C0A-8A51-056B-DF50-6B32EDDEA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968" y="2317440"/>
            <a:ext cx="4657642" cy="29340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7C9BCC-F204-CE7F-5F55-9A202D187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96" y="4259172"/>
            <a:ext cx="4942284" cy="2151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881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 </a:t>
            </a:r>
            <a:r>
              <a:rPr lang="en-US" altLang="zh-CN" sz="4400" dirty="0">
                <a:latin typeface="Aptos Black" panose="020B0004020202020204" pitchFamily="34" charset="0"/>
              </a:rPr>
              <a:t>5.1 </a:t>
            </a:r>
            <a:r>
              <a:rPr lang="zh-CN" altLang="en-US" sz="4400" dirty="0">
                <a:latin typeface="Aptos Black" panose="020B0004020202020204" pitchFamily="34" charset="0"/>
              </a:rPr>
              <a:t>概念 </a:t>
            </a:r>
            <a:r>
              <a:rPr lang="en-US" altLang="zh-CN" sz="4400" dirty="0">
                <a:latin typeface="Aptos Black" panose="020B0004020202020204" pitchFamily="34" charset="0"/>
              </a:rPr>
              <a:t>5.2.1~2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一维数组定义与访问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3A86D1-5B9E-038D-0D90-B9F87D412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4322" y="2143266"/>
            <a:ext cx="3412998" cy="1500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9546BD-F208-9888-3C98-521F75787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726" y="3140968"/>
            <a:ext cx="6154445" cy="3520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545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5.2.3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一维数组初始化与应用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025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F23F58-7F28-516A-FBEF-CF8362C9C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839415"/>
            <a:ext cx="8472158" cy="48965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E05E52-B5CD-C903-F229-EA7D017C7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2604" y="5412110"/>
            <a:ext cx="4345266" cy="3476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8748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5.2.3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一维数组初始化与应用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026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165558-BCA7-71C7-A82E-52A27B73A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076" y="1772816"/>
            <a:ext cx="8352928" cy="4914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992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5.2.3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一维数组初始化与应用</a:t>
            </a:r>
            <a:r>
              <a:rPr lang="en-US" altLang="zh-CN" sz="4400" dirty="0">
                <a:latin typeface="Aptos Black" panose="020B0004020202020204" pitchFamily="34" charset="0"/>
              </a:rPr>
              <a:t>(3)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027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BF18DD-4B07-FB63-F670-6C54BE76D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793276"/>
            <a:ext cx="8544166" cy="4982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62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5.3 foreach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028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ED0255-3587-6DCA-9EFD-EF3D92349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00" y="1890753"/>
            <a:ext cx="7065895" cy="4730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028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Цикл foreach php: PHP: foreach — Manual - Блог сумасшедшего сисадмина">
            <a:extLst>
              <a:ext uri="{FF2B5EF4-FFF2-40B4-BE49-F238E27FC236}">
                <a16:creationId xmlns:a16="http://schemas.microsoft.com/office/drawing/2014/main" id="{C8FBC078-BB5F-176F-A416-7C0620156B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892" y="188640"/>
            <a:ext cx="9145016" cy="6480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97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C42AC-033D-3318-1006-FCEA7A2C8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8B2D8-6469-0D86-BACD-633743D173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DA99F3-2EAC-057F-7866-94C460B90A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5.4.1</a:t>
            </a:r>
            <a:r>
              <a:rPr lang="zh-CN" altLang="en-US" sz="4400" dirty="0">
                <a:latin typeface="Aptos Black" panose="020B0004020202020204" pitchFamily="34" charset="0"/>
              </a:rPr>
              <a:t> 二维数组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0E08F7-7B1C-15A8-C7B3-71DAF6E71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9FB394A-0817-7153-8A6B-A314A3354D39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029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F410C6-8341-94D1-A293-74E53C6E3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422D79-FD09-4C3B-0347-373E7C236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797" y="1807996"/>
            <a:ext cx="7687128" cy="46212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517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81E97-29BC-8777-D5FC-A25CFCFA0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杨辉三角形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BDEBEB5-12F0-1757-9BC6-493DC8BFD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9583" y="2204864"/>
            <a:ext cx="6693462" cy="4267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6216EE-DA4E-F2F9-BDD6-254B6C2EFD2B}"/>
              </a:ext>
            </a:extLst>
          </p:cNvPr>
          <p:cNvSpPr txBox="1"/>
          <p:nvPr/>
        </p:nvSpPr>
        <p:spPr>
          <a:xfrm>
            <a:off x="405780" y="1916832"/>
            <a:ext cx="6092574" cy="224676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2000" dirty="0"/>
              <a:t>杨辉三角形（也称帕斯卡三角）是一个无限对称的数字金字塔，从顶部的单个</a:t>
            </a:r>
            <a:r>
              <a:rPr lang="en-US" altLang="zh-CN" sz="2000" dirty="0"/>
              <a:t>1</a:t>
            </a:r>
            <a:r>
              <a:rPr lang="zh-CN" altLang="en-US" sz="2000" dirty="0"/>
              <a:t>开始，下面一行中的每个数字都是上面两个数字的和。它的两条斜边都是由数字</a:t>
            </a:r>
            <a:r>
              <a:rPr lang="en-US" altLang="zh-CN" sz="2000" dirty="0"/>
              <a:t>1</a:t>
            </a:r>
            <a:r>
              <a:rPr lang="zh-CN" altLang="en-US" sz="2000" dirty="0"/>
              <a:t>组成的，其余的数则是等于它“肩”上的两个数之和。杨辉三角最早出现在中国南宋数学家杨辉</a:t>
            </a:r>
            <a:r>
              <a:rPr lang="en-US" altLang="zh-CN" sz="2000" dirty="0"/>
              <a:t>1261</a:t>
            </a:r>
            <a:r>
              <a:rPr lang="zh-CN" altLang="en-US" sz="2000" dirty="0"/>
              <a:t>年所著的</a:t>
            </a:r>
            <a:r>
              <a:rPr lang="en-US" altLang="zh-CN" sz="2000" dirty="0"/>
              <a:t>《</a:t>
            </a:r>
            <a:r>
              <a:rPr lang="zh-CN" altLang="en-US" sz="2000" dirty="0"/>
              <a:t>详解九章算法</a:t>
            </a:r>
            <a:r>
              <a:rPr lang="en-US" altLang="zh-CN" sz="2000" dirty="0"/>
              <a:t>》</a:t>
            </a:r>
            <a:r>
              <a:rPr lang="zh-CN" altLang="en-US" sz="2000" dirty="0"/>
              <a:t>一书中，也被称为帕斯卡三角形。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4111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5.4.2</a:t>
            </a:r>
            <a:r>
              <a:rPr lang="zh-CN" altLang="en-US" sz="4400" dirty="0">
                <a:latin typeface="Aptos Black" panose="020B0004020202020204" pitchFamily="34" charset="0"/>
              </a:rPr>
              <a:t> 多维数组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030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9B1A75-5030-5CDC-AFA6-D652D704D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5" y="1763104"/>
            <a:ext cx="8184126" cy="4932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132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5.5 </a:t>
            </a:r>
            <a:r>
              <a:rPr lang="zh-CN" altLang="en-US" sz="4400" dirty="0">
                <a:latin typeface="Aptos Black" panose="020B0004020202020204" pitchFamily="34" charset="0"/>
              </a:rPr>
              <a:t>字符串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031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85C01C-D530-81DD-9F5A-E00E88D24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3871" y="1838144"/>
            <a:ext cx="8409133" cy="4920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354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2EB78-3A02-9087-EEB7-D1FC1DB12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1.1 </a:t>
            </a:r>
            <a:r>
              <a:rPr lang="en-US" altLang="zh-CN" dirty="0"/>
              <a:t>Java</a:t>
            </a:r>
            <a:r>
              <a:rPr lang="zh-CN" altLang="en-US" dirty="0"/>
              <a:t>语言的诞生与发展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99D72-A126-DBF3-DCEC-20A023337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语言诞生于</a:t>
            </a:r>
            <a:r>
              <a:rPr lang="en-US" altLang="zh-CN" dirty="0"/>
              <a:t>20</a:t>
            </a:r>
            <a:r>
              <a:rPr lang="zh-CN" altLang="en-US" dirty="0"/>
              <a:t>世纪</a:t>
            </a:r>
            <a:r>
              <a:rPr lang="en-US" altLang="zh-CN" dirty="0"/>
              <a:t>90</a:t>
            </a:r>
            <a:r>
              <a:rPr lang="zh-CN" altLang="en-US" dirty="0"/>
              <a:t>年代初期</a:t>
            </a:r>
            <a:endParaRPr lang="en-US" altLang="zh-CN" dirty="0"/>
          </a:p>
          <a:p>
            <a:r>
              <a:rPr lang="en-US" altLang="zh-CN" dirty="0"/>
              <a:t>Java</a:t>
            </a:r>
            <a:r>
              <a:rPr lang="zh-CN" altLang="en-US" dirty="0"/>
              <a:t>语言的前身是</a:t>
            </a:r>
            <a:r>
              <a:rPr lang="en-US" altLang="zh-CN" dirty="0"/>
              <a:t>Sun Microsystems</a:t>
            </a:r>
            <a:r>
              <a:rPr lang="zh-CN" altLang="en-US" dirty="0"/>
              <a:t>公司（</a:t>
            </a:r>
            <a:r>
              <a:rPr lang="en-US" altLang="zh-CN" dirty="0"/>
              <a:t>Sun</a:t>
            </a:r>
            <a:r>
              <a:rPr lang="zh-CN" altLang="en-US" dirty="0"/>
              <a:t>公司于</a:t>
            </a:r>
            <a:r>
              <a:rPr lang="en-US" altLang="zh-CN" dirty="0"/>
              <a:t>2009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月被</a:t>
            </a:r>
            <a:r>
              <a:rPr lang="en-US" altLang="zh-CN" dirty="0"/>
              <a:t>Oracle</a:t>
            </a:r>
            <a:r>
              <a:rPr lang="zh-CN" altLang="en-US" dirty="0"/>
              <a:t>公司收购）开发的一种用于智能化家电的名为</a:t>
            </a:r>
            <a:r>
              <a:rPr lang="en-US" altLang="zh-CN" dirty="0"/>
              <a:t>Oak</a:t>
            </a:r>
            <a:r>
              <a:rPr lang="zh-CN" altLang="en-US" dirty="0"/>
              <a:t>（橡树）的语言，它的基础是当时最为流行的</a:t>
            </a:r>
            <a:r>
              <a:rPr lang="en-US" altLang="zh-CN" dirty="0"/>
              <a:t>C</a:t>
            </a:r>
            <a:r>
              <a:rPr lang="zh-CN" altLang="en-US" dirty="0"/>
              <a:t>和</a:t>
            </a:r>
            <a:r>
              <a:rPr lang="en-US" altLang="zh-CN" dirty="0"/>
              <a:t>C++</a:t>
            </a:r>
            <a:r>
              <a:rPr lang="zh-CN" altLang="en-US" dirty="0"/>
              <a:t>语言</a:t>
            </a:r>
            <a:endParaRPr lang="en-US" altLang="zh-CN" dirty="0"/>
          </a:p>
          <a:p>
            <a:r>
              <a:rPr lang="en-US" altLang="zh-CN" dirty="0"/>
              <a:t>Java</a:t>
            </a:r>
            <a:r>
              <a:rPr lang="zh-CN" altLang="en-US" dirty="0"/>
              <a:t>是太平洋上的一个盛产咖啡的岛屿的名字</a:t>
            </a:r>
            <a:endParaRPr lang="en-US" altLang="zh-CN" dirty="0"/>
          </a:p>
          <a:p>
            <a:r>
              <a:rPr lang="en-US" altLang="zh-CN" dirty="0"/>
              <a:t>1995</a:t>
            </a:r>
            <a:r>
              <a:rPr lang="zh-CN" altLang="en-US" dirty="0"/>
              <a:t>年，</a:t>
            </a:r>
            <a:r>
              <a:rPr lang="en-US" altLang="zh-CN" dirty="0"/>
              <a:t>Java</a:t>
            </a:r>
            <a:r>
              <a:rPr lang="zh-CN" altLang="en-US" dirty="0"/>
              <a:t>这个被定位于网络应用的程序设计语言被正式推出</a:t>
            </a:r>
            <a:endParaRPr lang="en-US" altLang="zh-CN" dirty="0"/>
          </a:p>
          <a:p>
            <a:r>
              <a:rPr lang="en-US" dirty="0"/>
              <a:t>Java Server Page （JSP）</a:t>
            </a:r>
            <a:r>
              <a:rPr lang="zh-CN" altLang="en-US" dirty="0"/>
              <a:t>技术的推出，更是让</a:t>
            </a:r>
            <a:r>
              <a:rPr lang="en-US" dirty="0"/>
              <a:t>Java</a:t>
            </a:r>
            <a:r>
              <a:rPr lang="zh-CN" altLang="en-US" dirty="0"/>
              <a:t>语言成为基于</a:t>
            </a:r>
            <a:r>
              <a:rPr lang="en-US" dirty="0"/>
              <a:t>Web</a:t>
            </a:r>
            <a:r>
              <a:rPr lang="zh-CN" altLang="en-US" dirty="0"/>
              <a:t>应用程序的首选开发工具。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C91697-59AD-1EE3-6A8F-570794AC2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508" y="189723"/>
            <a:ext cx="4191968" cy="13783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E94995-1742-90A2-911B-8B4BB4AFD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36" y="5314458"/>
            <a:ext cx="2545457" cy="14284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9901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6.1~2 </a:t>
            </a:r>
            <a:r>
              <a:rPr lang="zh-CN" altLang="en-US" sz="4400" dirty="0">
                <a:latin typeface="Aptos Black" panose="020B0004020202020204" pitchFamily="34" charset="0"/>
              </a:rPr>
              <a:t>类的概念与定义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032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719CEC-DC53-4F44-EA35-90729AA60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890" y="1832033"/>
            <a:ext cx="8379113" cy="4900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049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6.3.2 </a:t>
            </a:r>
            <a:r>
              <a:rPr lang="zh-CN" altLang="en-US" sz="4400" dirty="0">
                <a:latin typeface="Aptos Black" panose="020B0004020202020204" pitchFamily="34" charset="0"/>
              </a:rPr>
              <a:t>对象的使用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033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23FD47-AE95-60FB-1FB2-D0C52B7BA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952" y="1856656"/>
            <a:ext cx="8529059" cy="4874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941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6.3.2 </a:t>
            </a:r>
            <a:r>
              <a:rPr lang="zh-CN" altLang="en-US" sz="4400" dirty="0">
                <a:latin typeface="Aptos Black" panose="020B0004020202020204" pitchFamily="34" charset="0"/>
              </a:rPr>
              <a:t>对象的使用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9449D8-EF84-F64A-1854-5B4CCEB7D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797" y="1856656"/>
            <a:ext cx="8695239" cy="4746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253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6.3.3 </a:t>
            </a:r>
            <a:r>
              <a:rPr lang="zh-CN" altLang="en-US" sz="4400" dirty="0">
                <a:latin typeface="Aptos Black" panose="020B0004020202020204" pitchFamily="34" charset="0"/>
              </a:rPr>
              <a:t>在类定义内调用方法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035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13A808-7010-D60F-D9A7-342FEFF1B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598" y="1840562"/>
            <a:ext cx="8705430" cy="4934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338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6.4.1 </a:t>
            </a:r>
            <a:r>
              <a:rPr lang="zh-CN" altLang="en-US" sz="4400" dirty="0">
                <a:latin typeface="Aptos Black" panose="020B0004020202020204" pitchFamily="34" charset="0"/>
              </a:rPr>
              <a:t>以变量为参数调用方法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036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D24790-EC7D-6307-97E2-077FEFB59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779" y="1772816"/>
            <a:ext cx="9217298" cy="4928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331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6.4.2 </a:t>
            </a:r>
            <a:r>
              <a:rPr lang="zh-CN" altLang="en-US" sz="4400" dirty="0">
                <a:latin typeface="Aptos Black" panose="020B0004020202020204" pitchFamily="34" charset="0"/>
              </a:rPr>
              <a:t>以数组为参数调用方法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037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414694-46E7-3030-15B5-8D6B400D4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203" y="1882011"/>
            <a:ext cx="8849851" cy="4681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569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6.4.2 </a:t>
            </a:r>
            <a:r>
              <a:rPr lang="zh-CN" altLang="en-US" sz="4400" dirty="0">
                <a:latin typeface="Aptos Black" panose="020B0004020202020204" pitchFamily="34" charset="0"/>
              </a:rPr>
              <a:t>以数组为参数调用方法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038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17C9A5-C85A-88D6-6F30-607B0C1EE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598" y="1856656"/>
            <a:ext cx="9043733" cy="4817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958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6.4.4 </a:t>
            </a:r>
            <a:r>
              <a:rPr lang="zh-CN" altLang="en-US" sz="4400" dirty="0">
                <a:latin typeface="Aptos Black" panose="020B0004020202020204" pitchFamily="34" charset="0"/>
              </a:rPr>
              <a:t>方法中的可变参数 </a:t>
            </a:r>
            <a:r>
              <a:rPr lang="en-US" altLang="zh-CN" sz="4400" dirty="0">
                <a:latin typeface="Aptos Black" panose="020B0004020202020204" pitchFamily="34" charset="0"/>
              </a:rPr>
              <a:t>6.5 </a:t>
            </a:r>
            <a:r>
              <a:rPr lang="zh-CN" altLang="en-US" sz="4400" dirty="0">
                <a:latin typeface="Aptos Black" panose="020B0004020202020204" pitchFamily="34" charset="0"/>
              </a:rPr>
              <a:t>匿名对象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039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D20C29-7FBD-0BD4-BBF6-F98D33C0D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598" y="1856656"/>
            <a:ext cx="9058021" cy="4792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726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7.1.1 </a:t>
            </a:r>
            <a:r>
              <a:rPr lang="zh-CN" altLang="en-US" sz="4400" dirty="0">
                <a:latin typeface="Aptos Black" panose="020B0004020202020204" pitchFamily="34" charset="0"/>
              </a:rPr>
              <a:t>私有成员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040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2DB12F-922F-414A-5BC0-67E06879A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598" y="1769514"/>
            <a:ext cx="8686083" cy="50059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669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7.1.2 </a:t>
            </a:r>
            <a:r>
              <a:rPr lang="zh-CN" altLang="en-US" sz="4400" dirty="0">
                <a:latin typeface="Aptos Black" panose="020B0004020202020204" pitchFamily="34" charset="0"/>
              </a:rPr>
              <a:t>公共成员 </a:t>
            </a:r>
            <a:r>
              <a:rPr lang="en-US" altLang="zh-CN" sz="4400" dirty="0">
                <a:latin typeface="Aptos Black" panose="020B0004020202020204" pitchFamily="34" charset="0"/>
              </a:rPr>
              <a:t>7.1.3 </a:t>
            </a:r>
            <a:r>
              <a:rPr lang="zh-CN" altLang="en-US" sz="4400" dirty="0">
                <a:latin typeface="Aptos Black" panose="020B0004020202020204" pitchFamily="34" charset="0"/>
              </a:rPr>
              <a:t>控制符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041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745F7B-6058-14CF-F0F1-DF59F9892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797" y="1856656"/>
            <a:ext cx="8375017" cy="4812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494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17F2B-9B24-36D5-4014-0DEEFFE36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91DAD-581E-2B23-A465-3836A1D17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9D8551-009B-5FDC-0426-A86B742F3D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792088"/>
          </a:xfrm>
        </p:spPr>
        <p:txBody>
          <a:bodyPr anchor="ctr">
            <a:normAutofit/>
          </a:bodyPr>
          <a:lstStyle/>
          <a:p>
            <a:r>
              <a:rPr lang="en-US" altLang="zh-CN" sz="4400" dirty="0"/>
              <a:t>1.2 Java</a:t>
            </a:r>
            <a:r>
              <a:rPr lang="zh-CN" altLang="en-US" sz="4400" dirty="0"/>
              <a:t>语言的特点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DE6B4-0834-CC3B-B788-704495589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1254BE9-85A4-E511-123C-873BF04E8656}"/>
              </a:ext>
            </a:extLst>
          </p:cNvPr>
          <p:cNvSpPr txBox="1">
            <a:spLocks/>
          </p:cNvSpPr>
          <p:nvPr/>
        </p:nvSpPr>
        <p:spPr>
          <a:xfrm>
            <a:off x="82199" y="1997968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002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56E7F0-C1F4-3E22-A8C6-36AFF68E1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0B7863-32EF-2BCA-78BE-C5C87D4BC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077" y="1700808"/>
            <a:ext cx="7838484" cy="5014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249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7.2 </a:t>
            </a:r>
            <a:r>
              <a:rPr lang="zh-CN" altLang="en-US" sz="4400" dirty="0">
                <a:latin typeface="Aptos Black" panose="020B0004020202020204" pitchFamily="34" charset="0"/>
              </a:rPr>
              <a:t>方法的重载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042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279693-16DD-DC13-28F0-0648655CA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602" y="1856656"/>
            <a:ext cx="8382401" cy="4895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652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7.3.1~2 </a:t>
            </a:r>
            <a:r>
              <a:rPr lang="zh-CN" altLang="en-US" sz="4400" dirty="0">
                <a:latin typeface="Aptos Black" panose="020B0004020202020204" pitchFamily="34" charset="0"/>
              </a:rPr>
              <a:t>构造方法定义与默认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043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EC5DD9-F7E7-50BA-2B24-E406C9074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055" y="1844616"/>
            <a:ext cx="8607965" cy="4930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716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7.3.3 </a:t>
            </a:r>
            <a:r>
              <a:rPr lang="zh-CN" altLang="en-US" sz="4400" dirty="0">
                <a:latin typeface="Aptos Black" panose="020B0004020202020204" pitchFamily="34" charset="0"/>
              </a:rPr>
              <a:t>构造方法的重载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64D25C-53A1-A68A-8855-CF0D447F3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088" y="1822539"/>
            <a:ext cx="8692948" cy="493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427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7.3.4 </a:t>
            </a:r>
            <a:r>
              <a:rPr lang="zh-CN" altLang="en-US" sz="4400" dirty="0">
                <a:latin typeface="Aptos Black" panose="020B0004020202020204" pitchFamily="34" charset="0"/>
              </a:rPr>
              <a:t>构造方法内调用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045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FA0AF2-1FE3-41FE-EE68-EC5DD8EE9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082" y="1774168"/>
            <a:ext cx="8210439" cy="500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729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7.3.5 </a:t>
            </a:r>
            <a:r>
              <a:rPr lang="zh-CN" altLang="en-US" sz="4400" dirty="0">
                <a:latin typeface="Aptos Black" panose="020B0004020202020204" pitchFamily="34" charset="0"/>
              </a:rPr>
              <a:t>公共</a:t>
            </a:r>
            <a:r>
              <a:rPr lang="en-US" altLang="zh-CN" sz="4400" dirty="0">
                <a:latin typeface="Aptos Black" panose="020B0004020202020204" pitchFamily="34" charset="0"/>
              </a:rPr>
              <a:t>/</a:t>
            </a:r>
            <a:r>
              <a:rPr lang="zh-CN" altLang="en-US" sz="4400" dirty="0">
                <a:latin typeface="Aptos Black" panose="020B0004020202020204" pitchFamily="34" charset="0"/>
              </a:rPr>
              <a:t>私有构造方法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046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CA051C-A12B-90D7-C8C3-E122764EC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044" y="1762200"/>
            <a:ext cx="8640960" cy="500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043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E6EBA-5AE3-6867-8EAE-C67B95113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0C1FA-2D64-45F3-AC71-DD7ACE279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0D99E-601B-9545-8088-25C7488C5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7.4.1 </a:t>
            </a:r>
            <a:r>
              <a:rPr lang="zh-CN" altLang="en-US" sz="4400" dirty="0">
                <a:latin typeface="Aptos Black" panose="020B0004020202020204" pitchFamily="34" charset="0"/>
              </a:rPr>
              <a:t>实例成员 </a:t>
            </a:r>
            <a:r>
              <a:rPr lang="en-US" altLang="zh-CN" sz="4400" dirty="0">
                <a:latin typeface="Aptos Black" panose="020B0004020202020204" pitchFamily="34" charset="0"/>
              </a:rPr>
              <a:t>7.4.2 </a:t>
            </a:r>
            <a:r>
              <a:rPr lang="zh-CN" altLang="en-US" sz="4400" dirty="0">
                <a:latin typeface="Aptos Black" panose="020B0004020202020204" pitchFamily="34" charset="0"/>
              </a:rPr>
              <a:t>静态变量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631153-CB45-EE4B-0CC8-8FE1CDBF9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3E41FEE0-9152-639B-B809-643FFA40BE1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047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430352-73F3-9F2D-41F8-2A89E13E3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4C22BC-BC48-BC39-5459-06A7DFC3E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6582" y="1883843"/>
            <a:ext cx="7954374" cy="4847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916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B744A-E060-89F0-D7E8-69AD4A218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FCA07-27BE-2051-35FB-A56D094729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0EE1DE-6838-27D7-35D0-0C262C89FC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7.4.3 </a:t>
            </a:r>
            <a:r>
              <a:rPr lang="zh-CN" altLang="en-US" sz="4400" dirty="0">
                <a:latin typeface="Aptos Black" panose="020B0004020202020204" pitchFamily="34" charset="0"/>
              </a:rPr>
              <a:t>静态方法 </a:t>
            </a:r>
            <a:r>
              <a:rPr lang="en-US" altLang="zh-CN" sz="4400" dirty="0">
                <a:latin typeface="Aptos Black" panose="020B0004020202020204" pitchFamily="34" charset="0"/>
              </a:rPr>
              <a:t>7.4.4 </a:t>
            </a:r>
            <a:r>
              <a:rPr lang="zh-CN" altLang="en-US" sz="4400">
                <a:latin typeface="Aptos Black" panose="020B0004020202020204" pitchFamily="34" charset="0"/>
              </a:rPr>
              <a:t>静态初始化器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EBBE93-77F8-A672-3465-5588768EF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B7BDFB0-D06A-97D5-8C48-DB24234BBA43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048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F343AA-DEBC-0A59-DF9D-CF009E41C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D6CFE9-9822-A625-E508-59F063ADA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5402" y="1853465"/>
            <a:ext cx="8076449" cy="4912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159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D3F48-772D-C363-9491-B983D6E8F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068" y="188640"/>
            <a:ext cx="7594688" cy="1144556"/>
          </a:xfrm>
        </p:spPr>
        <p:txBody>
          <a:bodyPr/>
          <a:lstStyle/>
          <a:p>
            <a:r>
              <a:rPr lang="en-US" dirty="0"/>
              <a:t>1.2 </a:t>
            </a:r>
            <a:r>
              <a:rPr lang="en-US" altLang="zh-CN" dirty="0"/>
              <a:t>Java</a:t>
            </a:r>
            <a:r>
              <a:rPr lang="zh-CN" altLang="en-US" dirty="0"/>
              <a:t>语言的特点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47515C-B84C-66AC-0A88-9F186519C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48" y="2420888"/>
            <a:ext cx="5715377" cy="3656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AD9CC7-CC89-46D9-5FBF-5AE153CD9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556" y="2420888"/>
            <a:ext cx="6157253" cy="3656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55C32716-A353-CC31-D353-209B5CA9A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436" y="188640"/>
            <a:ext cx="5339306" cy="1999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ADA35-F044-347B-E2C4-7421B70A9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556" y="3573016"/>
            <a:ext cx="6084169" cy="3534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https://spectrum.ieee.org/top-programming-languages-2024</a:t>
            </a:r>
            <a:endParaRPr lang="en-US" sz="1800" dirty="0">
              <a:solidFill>
                <a:srgbClr val="00B0F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B56505-6637-BFFD-A98C-FC54CC5439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756" y="493294"/>
            <a:ext cx="1333288" cy="8399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7235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96A64-FD38-E999-2290-235C31258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32C4C-2775-3071-D19E-856E5F9E9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695084-94E0-FB82-E079-532678E5B4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1224136"/>
          </a:xfrm>
        </p:spPr>
        <p:txBody>
          <a:bodyPr anchor="ctr"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/>
              <a:t>1.3 Java</a:t>
            </a:r>
            <a:r>
              <a:rPr lang="zh-CN" altLang="en-US" sz="4400" dirty="0"/>
              <a:t>语言规范   </a:t>
            </a:r>
            <a:r>
              <a:rPr lang="en-US" altLang="zh-CN" sz="4400" dirty="0"/>
              <a:t>1.4 Java</a:t>
            </a:r>
            <a:r>
              <a:rPr lang="zh-CN" altLang="en-US" sz="4400" dirty="0"/>
              <a:t>虚拟机</a:t>
            </a:r>
            <a:endParaRPr lang="en-US" altLang="zh-CN" sz="4400" dirty="0"/>
          </a:p>
          <a:p>
            <a:pPr>
              <a:lnSpc>
                <a:spcPct val="120000"/>
              </a:lnSpc>
            </a:pPr>
            <a:r>
              <a:rPr lang="en-US" altLang="zh-CN" sz="4400" dirty="0"/>
              <a:t>1.5 Java</a:t>
            </a:r>
            <a:r>
              <a:rPr lang="zh-CN" altLang="en-US" sz="4400" dirty="0"/>
              <a:t>程序的种类和结构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808C4-BB50-3CC9-A1D6-4F5087E1D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4464A6E-208B-0F5F-10D2-B6352DBB8CD6}"/>
              </a:ext>
            </a:extLst>
          </p:cNvPr>
          <p:cNvSpPr txBox="1">
            <a:spLocks/>
          </p:cNvSpPr>
          <p:nvPr/>
        </p:nvSpPr>
        <p:spPr>
          <a:xfrm>
            <a:off x="82199" y="1997968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003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642604-2223-58E2-DDD5-8E4B53E51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AF9662-680B-01EE-19CA-468F8375D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60" y="2160399"/>
            <a:ext cx="8326661" cy="4411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35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2041C-8ED0-4591-1EB1-94DD2F7E6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FFAA6-6954-4C7D-192A-9C73010D6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A7AF1E-41DD-227C-BE71-0A0D97335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1224136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/>
              <a:t>02 Java</a:t>
            </a:r>
            <a:r>
              <a:rPr lang="zh-CN" altLang="en-US" sz="4400" dirty="0"/>
              <a:t>语言开发环境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E5661-5553-D265-271B-AB56549CA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9FACA23-F21D-1878-45C1-180410A485BB}"/>
              </a:ext>
            </a:extLst>
          </p:cNvPr>
          <p:cNvSpPr txBox="1">
            <a:spLocks/>
          </p:cNvSpPr>
          <p:nvPr/>
        </p:nvSpPr>
        <p:spPr>
          <a:xfrm>
            <a:off x="82199" y="1997968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004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FBACC8-CB42-9A08-EC99-211935989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157BEC-08F9-C656-FFA4-87106F5E6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385" y="1975296"/>
            <a:ext cx="8806520" cy="4436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5541FD-499C-4832-9244-31BF4FF5C3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2623" y="4028358"/>
            <a:ext cx="3402062" cy="1001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334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B8E20-DA16-55AE-D190-6AFF79F26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50AB5-060F-B181-3228-7281DAD0F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4E4F7F-20DC-C4E3-2F3D-9B26B70032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1224136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3.1 </a:t>
            </a:r>
            <a:r>
              <a:rPr lang="zh-CN" altLang="en-US" sz="4400" dirty="0">
                <a:latin typeface="Aptos Black" panose="020B0004020202020204" pitchFamily="34" charset="0"/>
              </a:rPr>
              <a:t>数据类型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F36FD-7ABF-981C-DB14-ACE635FE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57C38B3-B73C-353E-3726-560E02B9AC10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005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089C2F-BA93-F59C-E86C-5D06856DE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0688D-592F-DF9E-7817-34719837B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086" y="2099109"/>
            <a:ext cx="8848658" cy="4498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57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arthtones 16x9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00000"/>
              </a:schemeClr>
            </a:gs>
            <a:gs pos="100000">
              <a:schemeClr val="phClr">
                <a:tint val="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50000"/>
              </a:schemeClr>
              <a:schemeClr val="phClr">
                <a:tint val="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arth tone presentation (widescreen).potx" id="{0B5E8F0C-1569-45B5-8ADA-CBBDCE8A31F7}" vid="{BAFE7D81-C21B-4995-AEF0-26102EF6BDA1}"/>
    </a:ext>
  </a:extLst>
</a:theme>
</file>

<file path=ppt/theme/theme2.xml><?xml version="1.0" encoding="utf-8"?>
<a:theme xmlns:a="http://schemas.openxmlformats.org/drawingml/2006/main" name="Office Them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Earth tone presentation (widescreen)</Template>
  <TotalTime>13895</TotalTime>
  <Words>911</Words>
  <Application>Microsoft Office PowerPoint</Application>
  <PresentationFormat>Custom</PresentationFormat>
  <Paragraphs>162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Amasis MT Pro Black</vt:lpstr>
      <vt:lpstr>Aptos Black</vt:lpstr>
      <vt:lpstr>Arial</vt:lpstr>
      <vt:lpstr>Corbel</vt:lpstr>
      <vt:lpstr>Earthtones 16x9</vt:lpstr>
      <vt:lpstr>Java程序设计基础</vt:lpstr>
      <vt:lpstr>PowerPoint Presentation</vt:lpstr>
      <vt:lpstr>Java程序设计基础</vt:lpstr>
      <vt:lpstr>1.1 Java语言的诞生与发展</vt:lpstr>
      <vt:lpstr>Java程序设计基础</vt:lpstr>
      <vt:lpstr>1.2 Java语言的特点</vt:lpstr>
      <vt:lpstr>Java程序设计基础</vt:lpstr>
      <vt:lpstr>Java程序设计基础</vt:lpstr>
      <vt:lpstr>Java程序设计基础</vt:lpstr>
      <vt:lpstr>3.1 Java数据类型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PowerPoint Presentation</vt:lpstr>
      <vt:lpstr>Java程序设计基础</vt:lpstr>
      <vt:lpstr>杨辉三角形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62</cp:revision>
  <dcterms:created xsi:type="dcterms:W3CDTF">2024-11-16T09:47:35Z</dcterms:created>
  <dcterms:modified xsi:type="dcterms:W3CDTF">2025-05-17T13:32:14Z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MSIP_Label_19540963-e559-4020-8a90-fe8a502c2801_Enabled">
    <vt:lpwstr>true</vt:lpwstr>
  </property>
  <property fmtid="{D5CDD505-2E9C-101B-9397-08002B2CF9AE}" pid="9" name="MSIP_Label_19540963-e559-4020-8a90-fe8a502c2801_SetDate">
    <vt:lpwstr>2024-11-16T09:51:40Z</vt:lpwstr>
  </property>
  <property fmtid="{D5CDD505-2E9C-101B-9397-08002B2CF9AE}" pid="10" name="MSIP_Label_19540963-e559-4020-8a90-fe8a502c2801_Method">
    <vt:lpwstr>Standard</vt:lpwstr>
  </property>
  <property fmtid="{D5CDD505-2E9C-101B-9397-08002B2CF9AE}" pid="11" name="MSIP_Label_19540963-e559-4020-8a90-fe8a502c2801_Name">
    <vt:lpwstr>19540963-e559-4020-8a90-fe8a502c2801</vt:lpwstr>
  </property>
  <property fmtid="{D5CDD505-2E9C-101B-9397-08002B2CF9AE}" pid="12" name="MSIP_Label_19540963-e559-4020-8a90-fe8a502c2801_SiteId">
    <vt:lpwstr>f25493ae-1c98-41d7-8a33-0be75f5fe603</vt:lpwstr>
  </property>
  <property fmtid="{D5CDD505-2E9C-101B-9397-08002B2CF9AE}" pid="13" name="MSIP_Label_19540963-e559-4020-8a90-fe8a502c2801_ActionId">
    <vt:lpwstr>486c1a9f-41ed-4095-9eb0-31bb962555c7</vt:lpwstr>
  </property>
  <property fmtid="{D5CDD505-2E9C-101B-9397-08002B2CF9AE}" pid="14" name="MSIP_Label_19540963-e559-4020-8a90-fe8a502c2801_ContentBits">
    <vt:lpwstr>0</vt:lpwstr>
  </property>
</Properties>
</file>